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3FF"/>
    <a:srgbClr val="EEE1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1B26C4-C337-4156-8840-9DFB49505924}" v="2" dt="2022-06-06T12:27:10.179"/>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Pattinson" userId="573a31e6-ad09-477d-a7cb-2c4b20825889" providerId="ADAL" clId="{F41B26C4-C337-4156-8840-9DFB49505924}"/>
    <pc:docChg chg="modSld">
      <pc:chgData name="Rachael Pattinson" userId="573a31e6-ad09-477d-a7cb-2c4b20825889" providerId="ADAL" clId="{F41B26C4-C337-4156-8840-9DFB49505924}" dt="2022-06-06T12:27:10.179" v="1"/>
      <pc:docMkLst>
        <pc:docMk/>
      </pc:docMkLst>
      <pc:sldChg chg="modSp">
        <pc:chgData name="Rachael Pattinson" userId="573a31e6-ad09-477d-a7cb-2c4b20825889" providerId="ADAL" clId="{F41B26C4-C337-4156-8840-9DFB49505924}" dt="2022-06-06T12:27:10.179" v="1"/>
        <pc:sldMkLst>
          <pc:docMk/>
          <pc:sldMk cId="3894267035" sldId="256"/>
        </pc:sldMkLst>
        <pc:graphicFrameChg chg="mod">
          <ac:chgData name="Rachael Pattinson" userId="573a31e6-ad09-477d-a7cb-2c4b20825889" providerId="ADAL" clId="{F41B26C4-C337-4156-8840-9DFB49505924}" dt="2022-06-06T12:27:10.179" v="1"/>
          <ac:graphicFrameMkLst>
            <pc:docMk/>
            <pc:sldMk cId="3894267035" sldId="256"/>
            <ac:graphicFrameMk id="10" creationId="{531B6467-C1E7-3F8A-B3CF-E09F10089245}"/>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cf-my.sharepoint.com/personal/pattinsonr_cardiff_ac_uk/Documents/Documents/GRIDD/3.%20Delphi/Project%20Conduct/Data%20analysis/PO%20data%20reports/Rare/GRIDD%20Rare%20Delphi%20data%2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Top 20</a:t>
            </a:r>
            <a:r>
              <a:rPr lang="en-GB" sz="1600" b="1" baseline="0"/>
              <a:t> impacts of rare skin disease</a:t>
            </a:r>
            <a:endParaRPr lang="en-GB" sz="1600" b="1"/>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4"/>
              </a:solidFill>
              <a:ln w="19050">
                <a:solidFill>
                  <a:schemeClr val="lt1"/>
                </a:solidFill>
              </a:ln>
              <a:effectLst/>
            </c:spPr>
            <c:extLst>
              <c:ext xmlns:c16="http://schemas.microsoft.com/office/drawing/2014/chart" uri="{C3380CC4-5D6E-409C-BE32-E72D297353CC}">
                <c16:uniqueId val="{00000001-FDBF-4A8B-B7D8-AC8D0E065AF4}"/>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FDBF-4A8B-B7D8-AC8D0E065AF4}"/>
              </c:ext>
            </c:extLst>
          </c:dPt>
          <c:dPt>
            <c:idx val="2"/>
            <c:bubble3D val="0"/>
            <c:spPr>
              <a:solidFill>
                <a:srgbClr val="7030A0"/>
              </a:solidFill>
              <a:ln w="19050">
                <a:solidFill>
                  <a:schemeClr val="lt1"/>
                </a:solidFill>
              </a:ln>
              <a:effectLst/>
            </c:spPr>
            <c:extLst>
              <c:ext xmlns:c16="http://schemas.microsoft.com/office/drawing/2014/chart" uri="{C3380CC4-5D6E-409C-BE32-E72D297353CC}">
                <c16:uniqueId val="{00000005-FDBF-4A8B-B7D8-AC8D0E065AF4}"/>
              </c:ext>
            </c:extLst>
          </c:dPt>
          <c:dPt>
            <c:idx val="3"/>
            <c:bubble3D val="0"/>
            <c:spPr>
              <a:solidFill>
                <a:srgbClr val="FF0000"/>
              </a:solidFill>
              <a:ln w="19050">
                <a:solidFill>
                  <a:schemeClr val="lt1"/>
                </a:solidFill>
              </a:ln>
              <a:effectLst/>
            </c:spPr>
            <c:extLst>
              <c:ext xmlns:c16="http://schemas.microsoft.com/office/drawing/2014/chart" uri="{C3380CC4-5D6E-409C-BE32-E72D297353CC}">
                <c16:uniqueId val="{00000007-FDBF-4A8B-B7D8-AC8D0E065AF4}"/>
              </c:ext>
            </c:extLst>
          </c:dPt>
          <c:dPt>
            <c:idx val="4"/>
            <c:bubble3D val="0"/>
            <c:spPr>
              <a:solidFill>
                <a:srgbClr val="00B050"/>
              </a:solidFill>
              <a:ln w="19050">
                <a:solidFill>
                  <a:schemeClr val="lt1"/>
                </a:solidFill>
              </a:ln>
              <a:effectLst/>
            </c:spPr>
            <c:extLst>
              <c:ext xmlns:c16="http://schemas.microsoft.com/office/drawing/2014/chart" uri="{C3380CC4-5D6E-409C-BE32-E72D297353CC}">
                <c16:uniqueId val="{00000009-FDBF-4A8B-B7D8-AC8D0E065AF4}"/>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 Top 20'!$G$1:$G$5</c:f>
              <c:strCache>
                <c:ptCount val="5"/>
                <c:pt idx="0">
                  <c:v>Physical</c:v>
                </c:pt>
                <c:pt idx="1">
                  <c:v>Daily life and responsibilities</c:v>
                </c:pt>
                <c:pt idx="2">
                  <c:v>Psychological</c:v>
                </c:pt>
                <c:pt idx="3">
                  <c:v>Social</c:v>
                </c:pt>
                <c:pt idx="4">
                  <c:v>Financial</c:v>
                </c:pt>
              </c:strCache>
            </c:strRef>
          </c:cat>
          <c:val>
            <c:numRef>
              <c:f>'2. Top 20'!$H$1:$H$5</c:f>
              <c:numCache>
                <c:formatCode>General</c:formatCode>
                <c:ptCount val="5"/>
                <c:pt idx="0">
                  <c:v>7</c:v>
                </c:pt>
                <c:pt idx="1">
                  <c:v>4</c:v>
                </c:pt>
                <c:pt idx="2">
                  <c:v>8</c:v>
                </c:pt>
                <c:pt idx="3">
                  <c:v>0</c:v>
                </c:pt>
                <c:pt idx="4">
                  <c:v>0</c:v>
                </c:pt>
              </c:numCache>
            </c:numRef>
          </c:val>
          <c:extLst>
            <c:ext xmlns:c16="http://schemas.microsoft.com/office/drawing/2014/chart" uri="{C3380CC4-5D6E-409C-BE32-E72D297353CC}">
              <c16:uniqueId val="{0000000A-FDBF-4A8B-B7D8-AC8D0E065AF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8.6790620247636178E-3"/>
          <c:y val="0.81225618299934965"/>
          <c:w val="0.98897707242038235"/>
          <c:h val="0.1673092471791846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E5356-FD77-E1E4-4D3B-5404A30611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85902E-D88F-6B67-7694-9CA3EB9B71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EA9781B-888B-DA54-32CA-4962979D9506}"/>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BBDFBC82-39F4-170E-750C-28AC3439F0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17D4BB-90DD-8693-9208-70C4926AAA36}"/>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1358473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E03E6-AA7B-F018-DE42-96DDBDBE73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DBF4BE-DBD7-13D5-7D44-BAF194630F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0990BE-BD7C-0EC3-8F3F-36BB0997B45D}"/>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811DE360-0314-FEB1-3D83-696C0754C5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8CA441-BF48-4001-CAE6-0BFEDB58A75D}"/>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406659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094335-2476-8710-D1C8-9AF32D00BA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F99B6C-C2C7-D595-30F4-83AC4A38FF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FB5ACE-D879-25DB-5236-EAF2C3C226D8}"/>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36E7C4B7-CF59-7CD7-4BB3-341A7E8259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508A10-5D71-D7CF-F703-C24399E326CF}"/>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376278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BD692-3C4C-37FC-B544-470A11831D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6F809B-C9D9-54A1-7969-3DDD630EF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71F679-DC17-AD77-BD1A-526E52BC9198}"/>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14ACF008-20DB-D387-417C-377DA16354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24EB60-0937-28CD-611C-4A9C6DA6DB44}"/>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2790931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40A08-FF95-7FDD-71A6-5BEB2FE22C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B085B3A-2EB1-0122-CC5F-ED77D89C15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A3F762-24C6-677E-C467-79CD169AFA1B}"/>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D2EF7E58-C02B-91A7-5FBD-0A3EBD5E7E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FA8F11-E5C5-865E-EA7A-1AB592C86125}"/>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452478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519D2-8F6B-431C-2F13-33B1885C4E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AA392-1CAC-C2CE-A09F-25C3072453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D904BAA-C668-056C-2DD1-93B1B724C9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E2F29C-B429-8B20-91F8-38CE197C427E}"/>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6" name="Footer Placeholder 5">
            <a:extLst>
              <a:ext uri="{FF2B5EF4-FFF2-40B4-BE49-F238E27FC236}">
                <a16:creationId xmlns:a16="http://schemas.microsoft.com/office/drawing/2014/main" id="{0436FD6D-91D0-31C9-E350-4C287D0115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ABF741-918B-033C-AA5B-118FE91A8FED}"/>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465045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A5082-ACEC-33FE-6B4B-211B7CF4FB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F9A5C04-B479-4284-B101-074C3E1625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6C98766-A048-D3AF-DB93-DD402744A54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DE5874-563D-3002-31AD-0EA1811BE2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718A4C-01A2-53DC-75A3-286B223369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105D23-DA22-809E-3E93-74C6F390F4BC}"/>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8" name="Footer Placeholder 7">
            <a:extLst>
              <a:ext uri="{FF2B5EF4-FFF2-40B4-BE49-F238E27FC236}">
                <a16:creationId xmlns:a16="http://schemas.microsoft.com/office/drawing/2014/main" id="{5762FCE5-54CF-D768-F59A-9EF858666F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E24E22C-4C88-A761-AFFC-FBBDF769CCD6}"/>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150609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4B4DF-5E89-D316-CA91-3E3B2B9EED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63237BE-7226-C090-B8F5-E7D1793ACD04}"/>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4" name="Footer Placeholder 3">
            <a:extLst>
              <a:ext uri="{FF2B5EF4-FFF2-40B4-BE49-F238E27FC236}">
                <a16:creationId xmlns:a16="http://schemas.microsoft.com/office/drawing/2014/main" id="{454CEA97-DE51-0FD0-933C-A79AC89085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F25E28-CAAC-6C43-229E-870299106DDB}"/>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2815461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DD75B2-962B-7C1E-6D94-DF5E662A438A}"/>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3" name="Footer Placeholder 2">
            <a:extLst>
              <a:ext uri="{FF2B5EF4-FFF2-40B4-BE49-F238E27FC236}">
                <a16:creationId xmlns:a16="http://schemas.microsoft.com/office/drawing/2014/main" id="{2120DF02-1138-464F-1579-4F903EAEF6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FA0608B-7155-DBFC-277E-D970914820F4}"/>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1339044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68F58-67EC-C0EF-9BD4-6B8BB3A8BF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05C28DB-F724-6FF2-5ED2-D0485C4CAD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DBDB40-155E-623E-B56E-1185BDE376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36890E-9579-F63B-E0F0-646AF19C4806}"/>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6" name="Footer Placeholder 5">
            <a:extLst>
              <a:ext uri="{FF2B5EF4-FFF2-40B4-BE49-F238E27FC236}">
                <a16:creationId xmlns:a16="http://schemas.microsoft.com/office/drawing/2014/main" id="{F43131C9-95DC-D59E-ED5E-A5AAE11C11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C978AA-DAA2-0D28-E69D-FB463E0D9CAC}"/>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1370051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1CFE7-46DA-B5DE-D926-3115DF1F43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2A94511-F563-679B-6DF9-2317F6B095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FA8381E-D3F3-4CC1-8088-E4356AD1B7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601F69-20A0-8023-4990-BB29452E34B3}"/>
              </a:ext>
            </a:extLst>
          </p:cNvPr>
          <p:cNvSpPr>
            <a:spLocks noGrp="1"/>
          </p:cNvSpPr>
          <p:nvPr>
            <p:ph type="dt" sz="half" idx="10"/>
          </p:nvPr>
        </p:nvSpPr>
        <p:spPr/>
        <p:txBody>
          <a:bodyPr/>
          <a:lstStyle/>
          <a:p>
            <a:fld id="{C64440FC-910B-41E8-A25D-33CCF4DCA0CD}" type="datetimeFigureOut">
              <a:rPr lang="en-GB" smtClean="0"/>
              <a:t>06/06/2022</a:t>
            </a:fld>
            <a:endParaRPr lang="en-GB"/>
          </a:p>
        </p:txBody>
      </p:sp>
      <p:sp>
        <p:nvSpPr>
          <p:cNvPr id="6" name="Footer Placeholder 5">
            <a:extLst>
              <a:ext uri="{FF2B5EF4-FFF2-40B4-BE49-F238E27FC236}">
                <a16:creationId xmlns:a16="http://schemas.microsoft.com/office/drawing/2014/main" id="{A85A88CB-AD0E-B149-DE70-BC4B20128D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75AC2C-6E9A-F43C-7D53-4551B8707DC6}"/>
              </a:ext>
            </a:extLst>
          </p:cNvPr>
          <p:cNvSpPr>
            <a:spLocks noGrp="1"/>
          </p:cNvSpPr>
          <p:nvPr>
            <p:ph type="sldNum" sz="quarter" idx="12"/>
          </p:nvPr>
        </p:nvSpPr>
        <p:spPr/>
        <p:txBody>
          <a:bodyPr/>
          <a:lstStyle/>
          <a:p>
            <a:fld id="{8693FF4A-CE02-4954-80CD-75EA332DF596}" type="slidenum">
              <a:rPr lang="en-GB" smtClean="0"/>
              <a:t>‹#›</a:t>
            </a:fld>
            <a:endParaRPr lang="en-GB"/>
          </a:p>
        </p:txBody>
      </p:sp>
    </p:spTree>
    <p:extLst>
      <p:ext uri="{BB962C8B-B14F-4D97-AF65-F5344CB8AC3E}">
        <p14:creationId xmlns:p14="http://schemas.microsoft.com/office/powerpoint/2010/main" val="2085341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0B3D9A-27AB-907A-2AFF-CDB7041A3B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212FCD-9D8D-DEAD-1332-DA35A092C7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17CFC8-231C-4195-82C9-159C574005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440FC-910B-41E8-A25D-33CCF4DCA0CD}" type="datetimeFigureOut">
              <a:rPr lang="en-GB" smtClean="0"/>
              <a:t>06/06/2022</a:t>
            </a:fld>
            <a:endParaRPr lang="en-GB"/>
          </a:p>
        </p:txBody>
      </p:sp>
      <p:sp>
        <p:nvSpPr>
          <p:cNvPr id="5" name="Footer Placeholder 4">
            <a:extLst>
              <a:ext uri="{FF2B5EF4-FFF2-40B4-BE49-F238E27FC236}">
                <a16:creationId xmlns:a16="http://schemas.microsoft.com/office/drawing/2014/main" id="{2FE7B30D-C439-00B3-12DA-A7356D17D3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3CA6C32-7A09-47B9-009B-B5BB713AA3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3FF4A-CE02-4954-80CD-75EA332DF596}" type="slidenum">
              <a:rPr lang="en-GB" smtClean="0"/>
              <a:t>‹#›</a:t>
            </a:fld>
            <a:endParaRPr lang="en-GB"/>
          </a:p>
        </p:txBody>
      </p:sp>
    </p:spTree>
    <p:extLst>
      <p:ext uri="{BB962C8B-B14F-4D97-AF65-F5344CB8AC3E}">
        <p14:creationId xmlns:p14="http://schemas.microsoft.com/office/powerpoint/2010/main" val="527362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58994B0-A3DD-BE97-8D75-DBFCE351A4D1}"/>
              </a:ext>
            </a:extLst>
          </p:cNvPr>
          <p:cNvSpPr/>
          <p:nvPr/>
        </p:nvSpPr>
        <p:spPr>
          <a:xfrm>
            <a:off x="10349070" y="-41945"/>
            <a:ext cx="1842928" cy="6899945"/>
          </a:xfrm>
          <a:prstGeom prst="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90C9AA68-8D39-AE85-63AD-B68BAEBAEE26}"/>
              </a:ext>
            </a:extLst>
          </p:cNvPr>
          <p:cNvSpPr txBox="1"/>
          <p:nvPr/>
        </p:nvSpPr>
        <p:spPr>
          <a:xfrm>
            <a:off x="212740" y="267165"/>
            <a:ext cx="7855094" cy="1015663"/>
          </a:xfrm>
          <a:prstGeom prst="rect">
            <a:avLst/>
          </a:prstGeom>
          <a:noFill/>
        </p:spPr>
        <p:txBody>
          <a:bodyPr wrap="square">
            <a:spAutoFit/>
          </a:bodyPr>
          <a:lstStyle/>
          <a:p>
            <a:pPr>
              <a:spcBef>
                <a:spcPts val="1000"/>
              </a:spcBef>
            </a:pPr>
            <a:r>
              <a:rPr lang="en-GB"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Patient prioritisation of items for the new Patient-Reported Impact of Dermatological Diseases (PRIDD) measure: Rare disease data from a global Delphi study </a:t>
            </a:r>
          </a:p>
        </p:txBody>
      </p:sp>
      <p:pic>
        <p:nvPicPr>
          <p:cNvPr id="6" name="Picture 5">
            <a:extLst>
              <a:ext uri="{FF2B5EF4-FFF2-40B4-BE49-F238E27FC236}">
                <a16:creationId xmlns:a16="http://schemas.microsoft.com/office/drawing/2014/main" id="{3BC7922B-79EB-48F1-D8B8-BB13A05ED1F4}"/>
              </a:ext>
            </a:extLst>
          </p:cNvPr>
          <p:cNvPicPr>
            <a:picLocks noChangeAspect="1"/>
          </p:cNvPicPr>
          <p:nvPr/>
        </p:nvPicPr>
        <p:blipFill>
          <a:blip r:embed="rId2"/>
          <a:stretch>
            <a:fillRect/>
          </a:stretch>
        </p:blipFill>
        <p:spPr>
          <a:xfrm>
            <a:off x="7984710" y="246963"/>
            <a:ext cx="1842928" cy="1044630"/>
          </a:xfrm>
          <a:prstGeom prst="rect">
            <a:avLst/>
          </a:prstGeom>
        </p:spPr>
      </p:pic>
      <p:pic>
        <p:nvPicPr>
          <p:cNvPr id="7" name="Picture 9">
            <a:extLst>
              <a:ext uri="{FF2B5EF4-FFF2-40B4-BE49-F238E27FC236}">
                <a16:creationId xmlns:a16="http://schemas.microsoft.com/office/drawing/2014/main" id="{47A1D343-40A6-5F40-1E7A-5772918B4CCD}"/>
              </a:ext>
            </a:extLst>
          </p:cNvPr>
          <p:cNvPicPr>
            <a:picLocks noChangeAspect="1"/>
          </p:cNvPicPr>
          <p:nvPr/>
        </p:nvPicPr>
        <p:blipFill>
          <a:blip r:embed="rId3"/>
          <a:srcRect/>
          <a:stretch>
            <a:fillRect/>
          </a:stretch>
        </p:blipFill>
        <p:spPr>
          <a:xfrm>
            <a:off x="130691" y="6281373"/>
            <a:ext cx="1336160" cy="486028"/>
          </a:xfrm>
          <a:prstGeom prst="rect">
            <a:avLst/>
          </a:prstGeom>
        </p:spPr>
      </p:pic>
      <p:pic>
        <p:nvPicPr>
          <p:cNvPr id="8" name="Picture 12">
            <a:extLst>
              <a:ext uri="{FF2B5EF4-FFF2-40B4-BE49-F238E27FC236}">
                <a16:creationId xmlns:a16="http://schemas.microsoft.com/office/drawing/2014/main" id="{3A00405F-F8FE-4C20-79D4-358DDF746D75}"/>
              </a:ext>
            </a:extLst>
          </p:cNvPr>
          <p:cNvPicPr>
            <a:picLocks noChangeAspect="1"/>
          </p:cNvPicPr>
          <p:nvPr/>
        </p:nvPicPr>
        <p:blipFill>
          <a:blip r:embed="rId4"/>
          <a:srcRect/>
          <a:stretch>
            <a:fillRect/>
          </a:stretch>
        </p:blipFill>
        <p:spPr>
          <a:xfrm>
            <a:off x="1553111" y="6214483"/>
            <a:ext cx="619806" cy="619806"/>
          </a:xfrm>
          <a:prstGeom prst="rect">
            <a:avLst/>
          </a:prstGeom>
        </p:spPr>
      </p:pic>
      <p:pic>
        <p:nvPicPr>
          <p:cNvPr id="9" name="Picture 8">
            <a:extLst>
              <a:ext uri="{FF2B5EF4-FFF2-40B4-BE49-F238E27FC236}">
                <a16:creationId xmlns:a16="http://schemas.microsoft.com/office/drawing/2014/main" id="{A0E39C7B-0C2E-7B8D-6DB8-1A43B755CE98}"/>
              </a:ext>
            </a:extLst>
          </p:cNvPr>
          <p:cNvPicPr>
            <a:picLocks noChangeAspect="1"/>
          </p:cNvPicPr>
          <p:nvPr/>
        </p:nvPicPr>
        <p:blipFill>
          <a:blip r:embed="rId5"/>
          <a:srcRect/>
          <a:stretch>
            <a:fillRect/>
          </a:stretch>
        </p:blipFill>
        <p:spPr>
          <a:xfrm>
            <a:off x="2301649" y="6243174"/>
            <a:ext cx="2324106" cy="531915"/>
          </a:xfrm>
          <a:prstGeom prst="rect">
            <a:avLst/>
          </a:prstGeom>
        </p:spPr>
      </p:pic>
      <p:graphicFrame>
        <p:nvGraphicFramePr>
          <p:cNvPr id="10" name="Chart 9">
            <a:extLst>
              <a:ext uri="{FF2B5EF4-FFF2-40B4-BE49-F238E27FC236}">
                <a16:creationId xmlns:a16="http://schemas.microsoft.com/office/drawing/2014/main" id="{531B6467-C1E7-3F8A-B3CF-E09F10089245}"/>
              </a:ext>
            </a:extLst>
          </p:cNvPr>
          <p:cNvGraphicFramePr>
            <a:graphicFrameLocks/>
          </p:cNvGraphicFramePr>
          <p:nvPr>
            <p:extLst>
              <p:ext uri="{D42A27DB-BD31-4B8C-83A1-F6EECF244321}">
                <p14:modId xmlns:p14="http://schemas.microsoft.com/office/powerpoint/2010/main" val="223451837"/>
              </p:ext>
            </p:extLst>
          </p:nvPr>
        </p:nvGraphicFramePr>
        <p:xfrm>
          <a:off x="3434661" y="1738450"/>
          <a:ext cx="4009189" cy="3928708"/>
        </p:xfrm>
        <a:graphic>
          <a:graphicData uri="http://schemas.openxmlformats.org/drawingml/2006/chart">
            <c:chart xmlns:c="http://schemas.openxmlformats.org/drawingml/2006/chart" xmlns:r="http://schemas.openxmlformats.org/officeDocument/2006/relationships" r:id="rId6"/>
          </a:graphicData>
        </a:graphic>
      </p:graphicFrame>
      <p:cxnSp>
        <p:nvCxnSpPr>
          <p:cNvPr id="13" name="Straight Arrow Connector 12">
            <a:extLst>
              <a:ext uri="{FF2B5EF4-FFF2-40B4-BE49-F238E27FC236}">
                <a16:creationId xmlns:a16="http://schemas.microsoft.com/office/drawing/2014/main" id="{2A50FBF0-8740-7B75-7442-D6A2B41F6AC1}"/>
              </a:ext>
            </a:extLst>
          </p:cNvPr>
          <p:cNvCxnSpPr>
            <a:cxnSpLocks/>
          </p:cNvCxnSpPr>
          <p:nvPr/>
        </p:nvCxnSpPr>
        <p:spPr>
          <a:xfrm flipV="1">
            <a:off x="6626034" y="2602541"/>
            <a:ext cx="874772" cy="307777"/>
          </a:xfrm>
          <a:prstGeom prst="straightConnector1">
            <a:avLst/>
          </a:prstGeom>
          <a:ln>
            <a:tailEnd type="triangle"/>
          </a:ln>
          <a:effectLst>
            <a:outerShdw blurRad="50800" dist="38100" dir="8100000" algn="tr" rotWithShape="0">
              <a:prstClr val="black">
                <a:alpha val="40000"/>
              </a:prstClr>
            </a:outerShdw>
          </a:effectLst>
        </p:spPr>
        <p:style>
          <a:lnRef idx="3">
            <a:schemeClr val="accent4"/>
          </a:lnRef>
          <a:fillRef idx="0">
            <a:schemeClr val="accent4"/>
          </a:fillRef>
          <a:effectRef idx="2">
            <a:schemeClr val="accent4"/>
          </a:effectRef>
          <a:fontRef idx="minor">
            <a:schemeClr val="tx1"/>
          </a:fontRef>
        </p:style>
      </p:cxnSp>
      <p:graphicFrame>
        <p:nvGraphicFramePr>
          <p:cNvPr id="14" name="Table 13">
            <a:extLst>
              <a:ext uri="{FF2B5EF4-FFF2-40B4-BE49-F238E27FC236}">
                <a16:creationId xmlns:a16="http://schemas.microsoft.com/office/drawing/2014/main" id="{33C81949-7063-37F5-FF52-E811415C814E}"/>
              </a:ext>
            </a:extLst>
          </p:cNvPr>
          <p:cNvGraphicFramePr>
            <a:graphicFrameLocks noGrp="1"/>
          </p:cNvGraphicFramePr>
          <p:nvPr>
            <p:extLst>
              <p:ext uri="{D42A27DB-BD31-4B8C-83A1-F6EECF244321}">
                <p14:modId xmlns:p14="http://schemas.microsoft.com/office/powerpoint/2010/main" val="2743607590"/>
              </p:ext>
            </p:extLst>
          </p:nvPr>
        </p:nvGraphicFramePr>
        <p:xfrm>
          <a:off x="7610003" y="2698310"/>
          <a:ext cx="2572913" cy="1067385"/>
        </p:xfrm>
        <a:graphic>
          <a:graphicData uri="http://schemas.openxmlformats.org/drawingml/2006/table">
            <a:tbl>
              <a:tblPr>
                <a:tableStyleId>{00A15C55-8517-42AA-B614-E9B94910E393}</a:tableStyleId>
              </a:tblPr>
              <a:tblGrid>
                <a:gridCol w="238601">
                  <a:extLst>
                    <a:ext uri="{9D8B030D-6E8A-4147-A177-3AD203B41FA5}">
                      <a16:colId xmlns:a16="http://schemas.microsoft.com/office/drawing/2014/main" val="3281863597"/>
                    </a:ext>
                  </a:extLst>
                </a:gridCol>
                <a:gridCol w="2334312">
                  <a:extLst>
                    <a:ext uri="{9D8B030D-6E8A-4147-A177-3AD203B41FA5}">
                      <a16:colId xmlns:a16="http://schemas.microsoft.com/office/drawing/2014/main" val="4230921410"/>
                    </a:ext>
                  </a:extLst>
                </a:gridCol>
              </a:tblGrid>
              <a:tr h="123745">
                <a:tc>
                  <a:txBody>
                    <a:bodyPr/>
                    <a:lstStyle/>
                    <a:p>
                      <a:pPr algn="ctr" fontAlgn="ctr"/>
                      <a:r>
                        <a:rPr lang="en-GB" sz="800" b="1" u="none" strike="noStrike" dirty="0">
                          <a:solidFill>
                            <a:schemeClr val="accent3">
                              <a:lumMod val="50000"/>
                            </a:schemeClr>
                          </a:solidFill>
                          <a:effectLst/>
                        </a:rPr>
                        <a:t>Rank</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b="1" u="none" strike="noStrike" dirty="0">
                          <a:solidFill>
                            <a:schemeClr val="accent3">
                              <a:lumMod val="50000"/>
                            </a:schemeClr>
                          </a:solidFill>
                          <a:effectLst/>
                        </a:rPr>
                        <a:t>Item </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67480358"/>
                  </a:ext>
                </a:extLst>
              </a:tr>
              <a:tr h="136515">
                <a:tc>
                  <a:txBody>
                    <a:bodyPr/>
                    <a:lstStyle/>
                    <a:p>
                      <a:pPr algn="ctr" fontAlgn="ctr"/>
                      <a:r>
                        <a:rPr lang="en-GB" sz="800" u="none" strike="noStrike" dirty="0">
                          <a:solidFill>
                            <a:schemeClr val="accent3">
                              <a:lumMod val="50000"/>
                            </a:schemeClr>
                          </a:solidFill>
                          <a:effectLst/>
                        </a:rPr>
                        <a:t>1</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My skin is sensitive</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86878634"/>
                  </a:ext>
                </a:extLst>
              </a:tr>
              <a:tr h="136515">
                <a:tc>
                  <a:txBody>
                    <a:bodyPr/>
                    <a:lstStyle/>
                    <a:p>
                      <a:pPr algn="ctr" fontAlgn="ctr"/>
                      <a:r>
                        <a:rPr lang="en-GB" sz="800" u="none" strike="noStrike">
                          <a:solidFill>
                            <a:schemeClr val="accent3">
                              <a:lumMod val="50000"/>
                            </a:schemeClr>
                          </a:solidFill>
                          <a:effectLst/>
                        </a:rPr>
                        <a:t>2</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The quality, look and feel of my nails, skin, hair bothers me</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28682164"/>
                  </a:ext>
                </a:extLst>
              </a:tr>
              <a:tr h="136515">
                <a:tc>
                  <a:txBody>
                    <a:bodyPr/>
                    <a:lstStyle/>
                    <a:p>
                      <a:pPr algn="ctr" fontAlgn="ctr"/>
                      <a:r>
                        <a:rPr lang="en-GB" sz="800" u="none" strike="noStrike" dirty="0">
                          <a:solidFill>
                            <a:schemeClr val="accent3">
                              <a:lumMod val="50000"/>
                            </a:schemeClr>
                          </a:solidFill>
                          <a:effectLst/>
                        </a:rPr>
                        <a:t>3</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I experience physical discomfort, soreness or irritation</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78224334"/>
                  </a:ext>
                </a:extLst>
              </a:tr>
              <a:tr h="136515">
                <a:tc>
                  <a:txBody>
                    <a:bodyPr/>
                    <a:lstStyle/>
                    <a:p>
                      <a:pPr algn="ctr" fontAlgn="ctr"/>
                      <a:r>
                        <a:rPr lang="en-GB" sz="800" u="none" strike="noStrike">
                          <a:solidFill>
                            <a:schemeClr val="accent3">
                              <a:lumMod val="50000"/>
                            </a:schemeClr>
                          </a:solidFill>
                          <a:effectLst/>
                        </a:rPr>
                        <a:t>14</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I am tired, fatigued or lack energy</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04525635"/>
                  </a:ext>
                </a:extLst>
              </a:tr>
              <a:tr h="136515">
                <a:tc>
                  <a:txBody>
                    <a:bodyPr/>
                    <a:lstStyle/>
                    <a:p>
                      <a:pPr algn="ctr" fontAlgn="ctr"/>
                      <a:r>
                        <a:rPr lang="en-GB" sz="800" u="none" strike="noStrike" dirty="0">
                          <a:solidFill>
                            <a:schemeClr val="accent3">
                              <a:lumMod val="50000"/>
                            </a:schemeClr>
                          </a:solidFill>
                          <a:effectLst/>
                        </a:rPr>
                        <a:t>18</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My general health has been affected</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91984473"/>
                  </a:ext>
                </a:extLst>
              </a:tr>
              <a:tr h="136515">
                <a:tc>
                  <a:txBody>
                    <a:bodyPr/>
                    <a:lstStyle/>
                    <a:p>
                      <a:pPr algn="ctr" fontAlgn="ctr"/>
                      <a:r>
                        <a:rPr lang="en-GB" sz="800" u="none" strike="noStrike">
                          <a:solidFill>
                            <a:schemeClr val="accent3">
                              <a:lumMod val="50000"/>
                            </a:schemeClr>
                          </a:solidFill>
                          <a:effectLst/>
                        </a:rPr>
                        <a:t>20</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tc>
                <a:tc>
                  <a:txBody>
                    <a:bodyPr/>
                    <a:lstStyle/>
                    <a:p>
                      <a:pPr algn="just" fontAlgn="ctr"/>
                      <a:r>
                        <a:rPr lang="en-GB" sz="800" u="none" strike="noStrike" dirty="0">
                          <a:solidFill>
                            <a:schemeClr val="accent3">
                              <a:lumMod val="50000"/>
                            </a:schemeClr>
                          </a:solidFill>
                          <a:effectLst/>
                        </a:rPr>
                        <a:t>My sleep is disturbed</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080861805"/>
                  </a:ext>
                </a:extLst>
              </a:tr>
            </a:tbl>
          </a:graphicData>
        </a:graphic>
      </p:graphicFrame>
      <p:sp>
        <p:nvSpPr>
          <p:cNvPr id="15" name="TextBox 14">
            <a:extLst>
              <a:ext uri="{FF2B5EF4-FFF2-40B4-BE49-F238E27FC236}">
                <a16:creationId xmlns:a16="http://schemas.microsoft.com/office/drawing/2014/main" id="{D2B20FF7-4182-3AE4-7B79-21A4B23B66AD}"/>
              </a:ext>
            </a:extLst>
          </p:cNvPr>
          <p:cNvSpPr txBox="1"/>
          <p:nvPr/>
        </p:nvSpPr>
        <p:spPr>
          <a:xfrm>
            <a:off x="7563851" y="2344988"/>
            <a:ext cx="2161235" cy="307777"/>
          </a:xfrm>
          <a:prstGeom prst="rect">
            <a:avLst/>
          </a:prstGeom>
          <a:noFill/>
        </p:spPr>
        <p:txBody>
          <a:bodyPr wrap="square" rtlCol="0">
            <a:spAutoFit/>
          </a:bodyPr>
          <a:lstStyle/>
          <a:p>
            <a:r>
              <a:rPr lang="en-GB" sz="1400" b="1" dirty="0">
                <a:solidFill>
                  <a:schemeClr val="accent4"/>
                </a:solidFill>
              </a:rPr>
              <a:t>Physical impacts</a:t>
            </a:r>
          </a:p>
        </p:txBody>
      </p:sp>
      <p:graphicFrame>
        <p:nvGraphicFramePr>
          <p:cNvPr id="17" name="Content Placeholder 9">
            <a:extLst>
              <a:ext uri="{FF2B5EF4-FFF2-40B4-BE49-F238E27FC236}">
                <a16:creationId xmlns:a16="http://schemas.microsoft.com/office/drawing/2014/main" id="{54EEA61A-2E00-9688-73DE-A7D11B2AEE8B}"/>
              </a:ext>
            </a:extLst>
          </p:cNvPr>
          <p:cNvGraphicFramePr>
            <a:graphicFrameLocks/>
          </p:cNvGraphicFramePr>
          <p:nvPr>
            <p:extLst>
              <p:ext uri="{D42A27DB-BD31-4B8C-83A1-F6EECF244321}">
                <p14:modId xmlns:p14="http://schemas.microsoft.com/office/powerpoint/2010/main" val="3386037745"/>
              </p:ext>
            </p:extLst>
          </p:nvPr>
        </p:nvGraphicFramePr>
        <p:xfrm>
          <a:off x="293391" y="2698310"/>
          <a:ext cx="2755931" cy="1890309"/>
        </p:xfrm>
        <a:graphic>
          <a:graphicData uri="http://schemas.openxmlformats.org/drawingml/2006/table">
            <a:tbl>
              <a:tblPr>
                <a:tableStyleId>{F5AB1C69-6EDB-4FF4-983F-18BD219EF322}</a:tableStyleId>
              </a:tblPr>
              <a:tblGrid>
                <a:gridCol w="256292">
                  <a:extLst>
                    <a:ext uri="{9D8B030D-6E8A-4147-A177-3AD203B41FA5}">
                      <a16:colId xmlns:a16="http://schemas.microsoft.com/office/drawing/2014/main" val="3939334233"/>
                    </a:ext>
                  </a:extLst>
                </a:gridCol>
                <a:gridCol w="2499639">
                  <a:extLst>
                    <a:ext uri="{9D8B030D-6E8A-4147-A177-3AD203B41FA5}">
                      <a16:colId xmlns:a16="http://schemas.microsoft.com/office/drawing/2014/main" val="1571027158"/>
                    </a:ext>
                  </a:extLst>
                </a:gridCol>
              </a:tblGrid>
              <a:tr h="144573">
                <a:tc>
                  <a:txBody>
                    <a:bodyPr/>
                    <a:lstStyle/>
                    <a:p>
                      <a:pPr algn="ctr" fontAlgn="ctr"/>
                      <a:r>
                        <a:rPr lang="en-GB" sz="800" b="1" u="none" strike="noStrike" dirty="0">
                          <a:solidFill>
                            <a:schemeClr val="accent3">
                              <a:lumMod val="50000"/>
                            </a:schemeClr>
                          </a:solidFill>
                          <a:effectLst/>
                        </a:rPr>
                        <a:t>Rank</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b="1" u="none" strike="noStrike" dirty="0">
                          <a:solidFill>
                            <a:schemeClr val="accent3">
                              <a:lumMod val="50000"/>
                            </a:schemeClr>
                          </a:solidFill>
                          <a:effectLst/>
                        </a:rPr>
                        <a:t>Item </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515270077"/>
                  </a:ext>
                </a:extLst>
              </a:tr>
              <a:tr h="165819">
                <a:tc>
                  <a:txBody>
                    <a:bodyPr/>
                    <a:lstStyle/>
                    <a:p>
                      <a:pPr algn="ctr" fontAlgn="ctr"/>
                      <a:r>
                        <a:rPr lang="en-GB" sz="800" u="none" strike="noStrike">
                          <a:solidFill>
                            <a:schemeClr val="accent3">
                              <a:lumMod val="50000"/>
                            </a:schemeClr>
                          </a:solidFill>
                          <a:effectLst/>
                        </a:rPr>
                        <a:t>4</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feel dismissed or abandoned by the healthcare system</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3863599712"/>
                  </a:ext>
                </a:extLst>
              </a:tr>
              <a:tr h="165819">
                <a:tc>
                  <a:txBody>
                    <a:bodyPr/>
                    <a:lstStyle/>
                    <a:p>
                      <a:pPr algn="ctr" fontAlgn="ctr"/>
                      <a:r>
                        <a:rPr lang="en-GB" sz="800" u="none" strike="noStrike">
                          <a:solidFill>
                            <a:schemeClr val="accent3">
                              <a:lumMod val="50000"/>
                            </a:schemeClr>
                          </a:solidFill>
                          <a:effectLst/>
                        </a:rPr>
                        <a:t>5</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cope by living a healthy lifestyle</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488083042"/>
                  </a:ext>
                </a:extLst>
              </a:tr>
              <a:tr h="165819">
                <a:tc>
                  <a:txBody>
                    <a:bodyPr/>
                    <a:lstStyle/>
                    <a:p>
                      <a:pPr algn="ctr" fontAlgn="ctr"/>
                      <a:r>
                        <a:rPr lang="en-GB" sz="800" u="none" strike="noStrike">
                          <a:solidFill>
                            <a:schemeClr val="accent3">
                              <a:lumMod val="50000"/>
                            </a:schemeClr>
                          </a:solidFill>
                          <a:effectLst/>
                        </a:rPr>
                        <a:t>8</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My life choices are affected (e.g. choice to have children)</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3317060255"/>
                  </a:ext>
                </a:extLst>
              </a:tr>
              <a:tr h="165819">
                <a:tc>
                  <a:txBody>
                    <a:bodyPr/>
                    <a:lstStyle/>
                    <a:p>
                      <a:pPr algn="ctr" fontAlgn="ctr"/>
                      <a:r>
                        <a:rPr lang="en-GB" sz="800" u="none" strike="noStrike">
                          <a:solidFill>
                            <a:schemeClr val="accent3">
                              <a:lumMod val="50000"/>
                            </a:schemeClr>
                          </a:solidFill>
                          <a:effectLst/>
                        </a:rPr>
                        <a:t>9</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rely on others to help me cope</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1020670065"/>
                  </a:ext>
                </a:extLst>
              </a:tr>
              <a:tr h="165819">
                <a:tc>
                  <a:txBody>
                    <a:bodyPr/>
                    <a:lstStyle/>
                    <a:p>
                      <a:pPr algn="ctr" fontAlgn="ctr"/>
                      <a:r>
                        <a:rPr lang="en-GB" sz="800" u="none" strike="noStrike">
                          <a:solidFill>
                            <a:schemeClr val="accent3">
                              <a:lumMod val="50000"/>
                            </a:schemeClr>
                          </a:solidFill>
                          <a:effectLst/>
                        </a:rPr>
                        <a:t>12</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a:solidFill>
                            <a:schemeClr val="accent3">
                              <a:lumMod val="50000"/>
                            </a:schemeClr>
                          </a:solidFill>
                          <a:effectLst/>
                        </a:rPr>
                        <a:t>I worry about other health consequences</a:t>
                      </a:r>
                      <a:endParaRPr lang="en-GB" sz="800" b="0"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2933102994"/>
                  </a:ext>
                </a:extLst>
              </a:tr>
              <a:tr h="165819">
                <a:tc>
                  <a:txBody>
                    <a:bodyPr/>
                    <a:lstStyle/>
                    <a:p>
                      <a:pPr algn="ctr" fontAlgn="ctr"/>
                      <a:r>
                        <a:rPr lang="en-GB" sz="800" u="none" strike="noStrike">
                          <a:solidFill>
                            <a:schemeClr val="accent3">
                              <a:lumMod val="50000"/>
                            </a:schemeClr>
                          </a:solidFill>
                          <a:effectLst/>
                        </a:rPr>
                        <a:t>13</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worry about social situations</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1038813220"/>
                  </a:ext>
                </a:extLst>
              </a:tr>
              <a:tr h="165819">
                <a:tc>
                  <a:txBody>
                    <a:bodyPr/>
                    <a:lstStyle/>
                    <a:p>
                      <a:pPr algn="ctr" fontAlgn="ctr"/>
                      <a:r>
                        <a:rPr lang="en-GB" sz="800" u="none" strike="noStrike">
                          <a:solidFill>
                            <a:schemeClr val="accent3">
                              <a:lumMod val="50000"/>
                            </a:schemeClr>
                          </a:solidFill>
                          <a:effectLst/>
                        </a:rPr>
                        <a:t>15</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My everyday choices are affected (e.g. clothes, food, drink, products)</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4096020877"/>
                  </a:ext>
                </a:extLst>
              </a:tr>
              <a:tr h="165819">
                <a:tc>
                  <a:txBody>
                    <a:bodyPr/>
                    <a:lstStyle/>
                    <a:p>
                      <a:pPr algn="ctr" fontAlgn="ctr"/>
                      <a:r>
                        <a:rPr lang="en-GB" sz="800" u="none" strike="noStrike">
                          <a:solidFill>
                            <a:schemeClr val="accent3">
                              <a:lumMod val="50000"/>
                            </a:schemeClr>
                          </a:solidFill>
                          <a:effectLst/>
                        </a:rPr>
                        <a:t>16</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cope by avoiding challenges</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800620377"/>
                  </a:ext>
                </a:extLst>
              </a:tr>
              <a:tr h="165819">
                <a:tc>
                  <a:txBody>
                    <a:bodyPr/>
                    <a:lstStyle/>
                    <a:p>
                      <a:pPr algn="ctr" fontAlgn="ctr"/>
                      <a:r>
                        <a:rPr lang="en-GB" sz="800" u="none" strike="noStrike">
                          <a:solidFill>
                            <a:schemeClr val="accent3">
                              <a:lumMod val="50000"/>
                            </a:schemeClr>
                          </a:solidFill>
                          <a:effectLst/>
                        </a:rPr>
                        <a:t>17</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a:solidFill>
                            <a:schemeClr val="accent3">
                              <a:lumMod val="50000"/>
                            </a:schemeClr>
                          </a:solidFill>
                          <a:effectLst/>
                        </a:rPr>
                        <a:t>I often feel unsure or uncertain</a:t>
                      </a:r>
                      <a:endParaRPr lang="en-GB" sz="800" b="0"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1120422507"/>
                  </a:ext>
                </a:extLst>
              </a:tr>
              <a:tr h="165819">
                <a:tc>
                  <a:txBody>
                    <a:bodyPr/>
                    <a:lstStyle/>
                    <a:p>
                      <a:pPr algn="ctr" fontAlgn="ctr"/>
                      <a:r>
                        <a:rPr lang="en-GB" sz="800" u="none" strike="noStrike">
                          <a:solidFill>
                            <a:schemeClr val="accent3">
                              <a:lumMod val="50000"/>
                            </a:schemeClr>
                          </a:solidFill>
                          <a:effectLst/>
                        </a:rPr>
                        <a:t>19</a:t>
                      </a:r>
                      <a:endParaRPr lang="en-GB" sz="800" b="1" i="0" u="none" strike="noStrike">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tc>
                  <a:txBody>
                    <a:bodyPr/>
                    <a:lstStyle/>
                    <a:p>
                      <a:pPr algn="just" fontAlgn="ctr"/>
                      <a:r>
                        <a:rPr lang="en-GB" sz="800" u="none" strike="noStrike" dirty="0">
                          <a:solidFill>
                            <a:schemeClr val="accent3">
                              <a:lumMod val="50000"/>
                            </a:schemeClr>
                          </a:solidFill>
                          <a:effectLst/>
                        </a:rPr>
                        <a:t>I am stressed</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rgbClr val="F8F3FF"/>
                    </a:solidFill>
                  </a:tcPr>
                </a:tc>
                <a:extLst>
                  <a:ext uri="{0D108BD9-81ED-4DB2-BD59-A6C34878D82A}">
                    <a16:rowId xmlns:a16="http://schemas.microsoft.com/office/drawing/2014/main" val="154433866"/>
                  </a:ext>
                </a:extLst>
              </a:tr>
            </a:tbl>
          </a:graphicData>
        </a:graphic>
      </p:graphicFrame>
      <p:cxnSp>
        <p:nvCxnSpPr>
          <p:cNvPr id="18" name="Straight Arrow Connector 17">
            <a:extLst>
              <a:ext uri="{FF2B5EF4-FFF2-40B4-BE49-F238E27FC236}">
                <a16:creationId xmlns:a16="http://schemas.microsoft.com/office/drawing/2014/main" id="{CD565B6D-BCAA-B315-167F-5BA0A3B386DA}"/>
              </a:ext>
            </a:extLst>
          </p:cNvPr>
          <p:cNvCxnSpPr>
            <a:cxnSpLocks/>
          </p:cNvCxnSpPr>
          <p:nvPr/>
        </p:nvCxnSpPr>
        <p:spPr>
          <a:xfrm flipH="1">
            <a:off x="3092452" y="3403096"/>
            <a:ext cx="936623" cy="0"/>
          </a:xfrm>
          <a:prstGeom prst="straightConnector1">
            <a:avLst/>
          </a:prstGeom>
          <a:ln w="25400">
            <a:solidFill>
              <a:srgbClr val="7030A0"/>
            </a:solidFill>
            <a:tailEnd type="triangl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0C6EBCE-E0BC-1A81-C54A-BC0C858D382C}"/>
              </a:ext>
            </a:extLst>
          </p:cNvPr>
          <p:cNvSpPr txBox="1"/>
          <p:nvPr/>
        </p:nvSpPr>
        <p:spPr>
          <a:xfrm>
            <a:off x="251626" y="2368443"/>
            <a:ext cx="2762278" cy="307777"/>
          </a:xfrm>
          <a:prstGeom prst="rect">
            <a:avLst/>
          </a:prstGeom>
          <a:noFill/>
        </p:spPr>
        <p:txBody>
          <a:bodyPr wrap="square" rtlCol="0">
            <a:spAutoFit/>
          </a:bodyPr>
          <a:lstStyle/>
          <a:p>
            <a:r>
              <a:rPr lang="en-GB" sz="1400" b="1" dirty="0">
                <a:solidFill>
                  <a:srgbClr val="7030A0"/>
                </a:solidFill>
              </a:rPr>
              <a:t>Psychological impacts</a:t>
            </a:r>
          </a:p>
        </p:txBody>
      </p:sp>
      <p:sp>
        <p:nvSpPr>
          <p:cNvPr id="20" name="TextBox 19">
            <a:extLst>
              <a:ext uri="{FF2B5EF4-FFF2-40B4-BE49-F238E27FC236}">
                <a16:creationId xmlns:a16="http://schemas.microsoft.com/office/drawing/2014/main" id="{ED76EDC0-FA0C-B79E-3233-A282A6DEF5DD}"/>
              </a:ext>
            </a:extLst>
          </p:cNvPr>
          <p:cNvSpPr txBox="1"/>
          <p:nvPr/>
        </p:nvSpPr>
        <p:spPr>
          <a:xfrm>
            <a:off x="10435330" y="69821"/>
            <a:ext cx="1693623" cy="6863417"/>
          </a:xfrm>
          <a:prstGeom prst="rect">
            <a:avLst/>
          </a:prstGeom>
          <a:noFill/>
        </p:spPr>
        <p:txBody>
          <a:bodyPr wrap="square" rtlCol="0">
            <a:spAutoFit/>
          </a:bodyPr>
          <a:lstStyle/>
          <a:p>
            <a:r>
              <a:rPr lang="en-GB" sz="800" b="1" dirty="0">
                <a:effectLst/>
                <a:latin typeface="Calibri" panose="020F0502020204030204" pitchFamily="34" charset="0"/>
                <a:ea typeface="Times New Roman" panose="02020603050405020304" pitchFamily="18" charset="0"/>
                <a:cs typeface="Times New Roman" panose="02020603050405020304" pitchFamily="18" charset="0"/>
              </a:rPr>
              <a:t>Background: </a:t>
            </a:r>
            <a:r>
              <a:rPr lang="en-GB" sz="800" dirty="0">
                <a:effectLst/>
                <a:latin typeface="Calibri" panose="020F0502020204030204" pitchFamily="34" charset="0"/>
                <a:ea typeface="Times New Roman" panose="02020603050405020304" pitchFamily="18" charset="0"/>
                <a:cs typeface="Times New Roman" panose="02020603050405020304" pitchFamily="18" charset="0"/>
              </a:rPr>
              <a:t>The</a:t>
            </a:r>
            <a:r>
              <a:rPr lang="en-GB" sz="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800" dirty="0">
                <a:effectLst/>
                <a:latin typeface="Calibri" panose="020F0502020204030204" pitchFamily="34" charset="0"/>
                <a:ea typeface="Calibri" panose="020F0502020204030204" pitchFamily="34" charset="0"/>
              </a:rPr>
              <a:t>Global Research on the Impact of Dermatological Diseases (GRIDD) is a patient-led research project. The GRIDD team is developing the new Patient-Reported Impact of Dermatological Diseases (PRIDD) measure, a patient-reported outcome measure of the impact of dermatological conditions on the patient’s life. We developed a list of 263 potential impact items through a global qualitative interview study with 68 patients (25 with rare diseases). </a:t>
            </a:r>
            <a:endParaRPr lang="en-US" sz="800" dirty="0"/>
          </a:p>
          <a:p>
            <a:endParaRPr lang="en-US" sz="800" dirty="0"/>
          </a:p>
          <a:p>
            <a:r>
              <a:rPr lang="en-US" sz="800" b="1" dirty="0"/>
              <a:t>Aim: </a:t>
            </a:r>
            <a:r>
              <a:rPr lang="en-GB" sz="800" dirty="0">
                <a:effectLst/>
                <a:latin typeface="Calibri" panose="020F0502020204030204" pitchFamily="34" charset="0"/>
                <a:ea typeface="Calibri" panose="020F0502020204030204" pitchFamily="34" charset="0"/>
                <a:cs typeface="Calibri" panose="020F0502020204030204" pitchFamily="34" charset="0"/>
              </a:rPr>
              <a:t>We next</a:t>
            </a:r>
            <a:r>
              <a:rPr lang="en-GB" sz="800" dirty="0">
                <a:effectLst/>
                <a:latin typeface="Calibri" panose="020F0502020204030204" pitchFamily="34" charset="0"/>
                <a:ea typeface="Calibri" panose="020F0502020204030204" pitchFamily="34" charset="0"/>
                <a:cs typeface="Arial" panose="020B0604020202020204" pitchFamily="34" charset="0"/>
              </a:rPr>
              <a:t> sought consensus from patients on which of these items to prioritise for inclusion in PRIDD.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dirty="0"/>
          </a:p>
          <a:p>
            <a:r>
              <a:rPr lang="en-US" sz="800" b="1" dirty="0"/>
              <a:t>Methods: </a:t>
            </a:r>
            <a:r>
              <a:rPr lang="en-GB" sz="800" dirty="0">
                <a:effectLst/>
                <a:latin typeface="Calibri" panose="020F0502020204030204" pitchFamily="34" charset="0"/>
                <a:ea typeface="Times New Roman" panose="02020603050405020304" pitchFamily="18" charset="0"/>
                <a:cs typeface="Times New Roman" panose="02020603050405020304" pitchFamily="18" charset="0"/>
              </a:rPr>
              <a:t>We conducted a modified Delphi study, consisting of two rounds. Adults (</a:t>
            </a:r>
            <a:r>
              <a:rPr lang="en-GB" sz="800" dirty="0">
                <a:effectLst/>
                <a:latin typeface="Calibri" panose="020F0502020204030204" pitchFamily="34" charset="0"/>
                <a:ea typeface="Calibri" panose="020F0502020204030204" pitchFamily="34" charset="0"/>
                <a:cs typeface="Calibri" panose="020F0502020204030204" pitchFamily="34" charset="0"/>
              </a:rPr>
              <a:t>≥ 18 years) worldwide living with a dermatological condition were recruited through the International Alliance of Dermatology Patient Organizations’ global membership network. The survey was available in English, German, Spanish, French, Arabic and Chinese. </a:t>
            </a:r>
          </a:p>
          <a:p>
            <a:endParaRPr lang="en-US" sz="800" dirty="0"/>
          </a:p>
          <a:p>
            <a:r>
              <a:rPr lang="en-US" sz="800" b="1" dirty="0"/>
              <a:t>Results: </a:t>
            </a:r>
            <a:r>
              <a:rPr lang="en-GB" sz="800" dirty="0">
                <a:effectLst/>
                <a:latin typeface="Calibri" panose="020F0502020204030204" pitchFamily="34" charset="0"/>
                <a:ea typeface="Calibri" panose="020F0502020204030204" pitchFamily="34" charset="0"/>
                <a:cs typeface="Times New Roman" panose="02020603050405020304" pitchFamily="18" charset="0"/>
              </a:rPr>
              <a:t>1154 people representing 90 dermatological conditions across 65 countries participated. Of these, 377 (33%) had a rare disease. Items were either removed, edited, or added according to the consensus thresholds and qualitative feedback. The results generated the first draft of PRIDD, consisting of 27 items across five domains. </a:t>
            </a:r>
            <a:endParaRPr lang="en-US" sz="800" dirty="0"/>
          </a:p>
          <a:p>
            <a:endParaRPr lang="en-US" sz="800" b="1" dirty="0"/>
          </a:p>
          <a:p>
            <a:r>
              <a:rPr lang="en-US" sz="800" b="1" dirty="0"/>
              <a:t>Conclusion: </a:t>
            </a:r>
            <a:r>
              <a:rPr lang="en-US" sz="800" dirty="0"/>
              <a:t>This Delphi: 1) informed the item reduction process and resulted in the first draft of PRIDD. 2) identified what people with dermatological conditions from around the world, and subgroups (e.g. rare diseases), consider to be the most important issues impacting their lives. 3) Prepared PRIDD for pilot testing with patients and is currently undergoing psychometric testing. </a:t>
            </a:r>
            <a:endParaRPr lang="en-GB" sz="800" dirty="0"/>
          </a:p>
        </p:txBody>
      </p:sp>
      <p:sp>
        <p:nvSpPr>
          <p:cNvPr id="28" name="TextBox 27">
            <a:extLst>
              <a:ext uri="{FF2B5EF4-FFF2-40B4-BE49-F238E27FC236}">
                <a16:creationId xmlns:a16="http://schemas.microsoft.com/office/drawing/2014/main" id="{3F2659BF-8F22-4DE2-B720-913CED6DC8C8}"/>
              </a:ext>
            </a:extLst>
          </p:cNvPr>
          <p:cNvSpPr txBox="1"/>
          <p:nvPr/>
        </p:nvSpPr>
        <p:spPr>
          <a:xfrm>
            <a:off x="7500806" y="4909643"/>
            <a:ext cx="2161235" cy="307777"/>
          </a:xfrm>
          <a:prstGeom prst="rect">
            <a:avLst/>
          </a:prstGeom>
          <a:noFill/>
        </p:spPr>
        <p:txBody>
          <a:bodyPr wrap="square" rtlCol="0">
            <a:spAutoFit/>
          </a:bodyPr>
          <a:lstStyle/>
          <a:p>
            <a:r>
              <a:rPr lang="en-GB" sz="1400" b="1" dirty="0">
                <a:solidFill>
                  <a:schemeClr val="accent1"/>
                </a:solidFill>
              </a:rPr>
              <a:t>Daily life &amp; responsibilities</a:t>
            </a:r>
          </a:p>
        </p:txBody>
      </p:sp>
      <p:graphicFrame>
        <p:nvGraphicFramePr>
          <p:cNvPr id="29" name="Table 28">
            <a:extLst>
              <a:ext uri="{FF2B5EF4-FFF2-40B4-BE49-F238E27FC236}">
                <a16:creationId xmlns:a16="http://schemas.microsoft.com/office/drawing/2014/main" id="{33245029-D30B-0246-8FCA-7669659FA3D2}"/>
              </a:ext>
            </a:extLst>
          </p:cNvPr>
          <p:cNvGraphicFramePr>
            <a:graphicFrameLocks noGrp="1"/>
          </p:cNvGraphicFramePr>
          <p:nvPr>
            <p:extLst>
              <p:ext uri="{D42A27DB-BD31-4B8C-83A1-F6EECF244321}">
                <p14:modId xmlns:p14="http://schemas.microsoft.com/office/powerpoint/2010/main" val="983161427"/>
              </p:ext>
            </p:extLst>
          </p:nvPr>
        </p:nvGraphicFramePr>
        <p:xfrm>
          <a:off x="7563851" y="5236131"/>
          <a:ext cx="2572913" cy="978352"/>
        </p:xfrm>
        <a:graphic>
          <a:graphicData uri="http://schemas.openxmlformats.org/drawingml/2006/table">
            <a:tbl>
              <a:tblPr>
                <a:tableStyleId>{00A15C55-8517-42AA-B614-E9B94910E393}</a:tableStyleId>
              </a:tblPr>
              <a:tblGrid>
                <a:gridCol w="260856">
                  <a:extLst>
                    <a:ext uri="{9D8B030D-6E8A-4147-A177-3AD203B41FA5}">
                      <a16:colId xmlns:a16="http://schemas.microsoft.com/office/drawing/2014/main" val="3281863597"/>
                    </a:ext>
                  </a:extLst>
                </a:gridCol>
                <a:gridCol w="2312057">
                  <a:extLst>
                    <a:ext uri="{9D8B030D-6E8A-4147-A177-3AD203B41FA5}">
                      <a16:colId xmlns:a16="http://schemas.microsoft.com/office/drawing/2014/main" val="4230921410"/>
                    </a:ext>
                  </a:extLst>
                </a:gridCol>
              </a:tblGrid>
              <a:tr h="153266">
                <a:tc>
                  <a:txBody>
                    <a:bodyPr/>
                    <a:lstStyle/>
                    <a:p>
                      <a:pPr algn="ctr" fontAlgn="ctr"/>
                      <a:r>
                        <a:rPr lang="en-GB" sz="800" b="1" u="none" strike="noStrike" dirty="0">
                          <a:solidFill>
                            <a:schemeClr val="accent3">
                              <a:lumMod val="50000"/>
                            </a:schemeClr>
                          </a:solidFill>
                          <a:effectLst/>
                        </a:rPr>
                        <a:t>Rank</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just" fontAlgn="ctr"/>
                      <a:r>
                        <a:rPr lang="en-GB" sz="800" b="1" u="none" strike="noStrike" dirty="0">
                          <a:solidFill>
                            <a:schemeClr val="accent3">
                              <a:lumMod val="50000"/>
                            </a:schemeClr>
                          </a:solidFill>
                          <a:effectLst/>
                        </a:rPr>
                        <a:t>Item </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167480358"/>
                  </a:ext>
                </a:extLst>
              </a:tr>
              <a:tr h="159178">
                <a:tc>
                  <a:txBody>
                    <a:bodyPr/>
                    <a:lstStyle/>
                    <a:p>
                      <a:pPr algn="ctr" fontAlgn="ctr"/>
                      <a:r>
                        <a:rPr lang="en-GB" sz="800" u="none" strike="noStrike" dirty="0">
                          <a:solidFill>
                            <a:schemeClr val="accent3">
                              <a:lumMod val="50000"/>
                            </a:schemeClr>
                          </a:solidFill>
                          <a:effectLst/>
                        </a:rPr>
                        <a:t>3</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just" fontAlgn="ctr"/>
                      <a:r>
                        <a:rPr lang="en-US" sz="800" b="0" i="0" u="none" strike="noStrike" dirty="0">
                          <a:solidFill>
                            <a:schemeClr val="accent3">
                              <a:lumMod val="50000"/>
                            </a:schemeClr>
                          </a:solidFill>
                          <a:effectLst/>
                          <a:latin typeface="Calibri" panose="020F0502020204030204" pitchFamily="34" charset="0"/>
                        </a:rPr>
                        <a:t>My daily routine has had to accommodate my condition</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986878634"/>
                  </a:ext>
                </a:extLst>
              </a:tr>
              <a:tr h="159178">
                <a:tc>
                  <a:txBody>
                    <a:bodyPr/>
                    <a:lstStyle/>
                    <a:p>
                      <a:pPr algn="ctr" fontAlgn="ctr"/>
                      <a:r>
                        <a:rPr lang="en-GB" sz="800" u="none" strike="noStrike" dirty="0">
                          <a:solidFill>
                            <a:schemeClr val="accent3">
                              <a:lumMod val="50000"/>
                            </a:schemeClr>
                          </a:solidFill>
                          <a:effectLst/>
                        </a:rPr>
                        <a:t>5</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just" fontAlgn="ctr"/>
                      <a:r>
                        <a:rPr lang="en-US" sz="800" b="0" i="0" u="none" strike="noStrike" dirty="0">
                          <a:solidFill>
                            <a:schemeClr val="accent3">
                              <a:lumMod val="50000"/>
                            </a:schemeClr>
                          </a:solidFill>
                          <a:effectLst/>
                          <a:latin typeface="Calibri" panose="020F0502020204030204" pitchFamily="34" charset="0"/>
                        </a:rPr>
                        <a:t>My leisure time has been negatively affected</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3828682164"/>
                  </a:ext>
                </a:extLst>
              </a:tr>
              <a:tr h="159178">
                <a:tc>
                  <a:txBody>
                    <a:bodyPr/>
                    <a:lstStyle/>
                    <a:p>
                      <a:pPr algn="ctr" fontAlgn="ctr"/>
                      <a:r>
                        <a:rPr lang="en-GB" sz="800" u="none" strike="noStrike" dirty="0">
                          <a:solidFill>
                            <a:schemeClr val="accent3">
                              <a:lumMod val="50000"/>
                            </a:schemeClr>
                          </a:solidFill>
                          <a:effectLst/>
                        </a:rPr>
                        <a:t>9</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just" fontAlgn="ctr"/>
                      <a:r>
                        <a:rPr lang="en-GB" sz="800" u="none" strike="noStrike" dirty="0">
                          <a:solidFill>
                            <a:schemeClr val="accent3">
                              <a:lumMod val="50000"/>
                            </a:schemeClr>
                          </a:solidFill>
                          <a:effectLst/>
                        </a:rPr>
                        <a:t>My life choices are affected (e.g. choice to have children)</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1078224334"/>
                  </a:ext>
                </a:extLst>
              </a:tr>
              <a:tr h="159178">
                <a:tc>
                  <a:txBody>
                    <a:bodyPr/>
                    <a:lstStyle/>
                    <a:p>
                      <a:pPr algn="ctr" fontAlgn="ctr"/>
                      <a:r>
                        <a:rPr lang="en-GB" sz="800" u="none" strike="noStrike" dirty="0">
                          <a:solidFill>
                            <a:schemeClr val="accent3">
                              <a:lumMod val="50000"/>
                            </a:schemeClr>
                          </a:solidFill>
                          <a:effectLst/>
                        </a:rPr>
                        <a:t>14</a:t>
                      </a:r>
                      <a:endParaRPr lang="en-GB" sz="800" b="1"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tc>
                  <a:txBody>
                    <a:bodyPr/>
                    <a:lstStyle/>
                    <a:p>
                      <a:pPr algn="just" fontAlgn="ctr"/>
                      <a:r>
                        <a:rPr lang="en-GB" sz="800" u="none" strike="noStrike" dirty="0">
                          <a:solidFill>
                            <a:schemeClr val="accent3">
                              <a:lumMod val="50000"/>
                            </a:schemeClr>
                          </a:solidFill>
                          <a:effectLst/>
                        </a:rPr>
                        <a:t>My education has been affected</a:t>
                      </a:r>
                      <a:endParaRPr lang="en-GB" sz="800" b="0" i="0" u="none" strike="noStrike" dirty="0">
                        <a:solidFill>
                          <a:schemeClr val="accent3">
                            <a:lumMod val="50000"/>
                          </a:schemeClr>
                        </a:solidFill>
                        <a:effectLst/>
                        <a:latin typeface="Calibri" panose="020F0502020204030204" pitchFamily="34"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4004525635"/>
                  </a:ext>
                </a:extLst>
              </a:tr>
            </a:tbl>
          </a:graphicData>
        </a:graphic>
      </p:graphicFrame>
      <p:cxnSp>
        <p:nvCxnSpPr>
          <p:cNvPr id="30" name="Straight Arrow Connector 29">
            <a:extLst>
              <a:ext uri="{FF2B5EF4-FFF2-40B4-BE49-F238E27FC236}">
                <a16:creationId xmlns:a16="http://schemas.microsoft.com/office/drawing/2014/main" id="{EAAC30E8-6BFC-9AC9-C722-AFA9E2BF2662}"/>
              </a:ext>
            </a:extLst>
          </p:cNvPr>
          <p:cNvCxnSpPr>
            <a:cxnSpLocks/>
            <a:endCxn id="28" idx="1"/>
          </p:cNvCxnSpPr>
          <p:nvPr/>
        </p:nvCxnSpPr>
        <p:spPr>
          <a:xfrm>
            <a:off x="6286500" y="4588619"/>
            <a:ext cx="1214306" cy="474913"/>
          </a:xfrm>
          <a:prstGeom prst="straightConnector1">
            <a:avLst/>
          </a:prstGeom>
          <a:ln>
            <a:tailEnd type="triangle"/>
          </a:ln>
          <a:effectLst>
            <a:outerShdw blurRad="50800" dist="38100" dir="8100000" algn="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942670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bdb74b30-9568-4856-bdbf-06759778fcbc}" enabled="0" method="" siteId="{bdb74b30-9568-4856-bdbf-06759778fcbc}" removed="1"/>
</clbl:labelList>
</file>

<file path=docProps/app.xml><?xml version="1.0" encoding="utf-8"?>
<Properties xmlns="http://schemas.openxmlformats.org/officeDocument/2006/extended-properties" xmlns:vt="http://schemas.openxmlformats.org/officeDocument/2006/docPropsVTypes">
  <TotalTime>0</TotalTime>
  <Words>514</Words>
  <Application>Microsoft Office PowerPoint</Application>
  <PresentationFormat>Widescreen</PresentationFormat>
  <Paragraphs>60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Rachael Pattinson</dc:creator>
  <cp:lastModifiedBy>Rachael Pattinson</cp:lastModifiedBy>
  <cp:revision>2</cp:revision>
  <dcterms:created xsi:type="dcterms:W3CDTF">2022-05-27T13:50:00Z</dcterms:created>
  <dcterms:modified xsi:type="dcterms:W3CDTF">2022-06-06T12:27:19Z</dcterms:modified>
</cp:coreProperties>
</file>